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8"/>
  </p:notesMasterIdLst>
  <p:sldIdLst>
    <p:sldId id="257" r:id="rId4"/>
    <p:sldId id="258" r:id="rId5"/>
    <p:sldId id="259" r:id="rId6"/>
    <p:sldId id="267" r:id="rId7"/>
    <p:sldId id="263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3" r:id="rId17"/>
  </p:sldIdLst>
  <p:sldSz cx="9144000" cy="5143500" type="screen16x9"/>
  <p:notesSz cx="6858000" cy="9144000"/>
  <p:embeddedFontLst>
    <p:embeddedFont>
      <p:font typeface="Dosis" pitchFamily="2" charset="0"/>
      <p:regular r:id="rId19"/>
      <p:bold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  <p:embeddedFont>
      <p:font typeface="Roboto Black" panose="02000000000000000000" pitchFamily="2" charset="0"/>
      <p:bold r:id="rId25"/>
      <p:boldItalic r:id="rId26"/>
    </p:embeddedFont>
    <p:embeddedFont>
      <p:font typeface="Roboto Thin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09"/>
  </p:normalViewPr>
  <p:slideViewPr>
    <p:cSldViewPr snapToGrid="0">
      <p:cViewPr varScale="1">
        <p:scale>
          <a:sx n="101" d="100"/>
          <a:sy n="101" d="100"/>
        </p:scale>
        <p:origin x="922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>
          <a:extLst>
            <a:ext uri="{FF2B5EF4-FFF2-40B4-BE49-F238E27FC236}">
              <a16:creationId xmlns:a16="http://schemas.microsoft.com/office/drawing/2014/main" id="{44F3CB13-F7DE-CB72-89D1-87F64C45B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>
            <a:extLst>
              <a:ext uri="{FF2B5EF4-FFF2-40B4-BE49-F238E27FC236}">
                <a16:creationId xmlns:a16="http://schemas.microsoft.com/office/drawing/2014/main" id="{D0138221-C98E-940E-B949-53BDC8C8B6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>
            <a:extLst>
              <a:ext uri="{FF2B5EF4-FFF2-40B4-BE49-F238E27FC236}">
                <a16:creationId xmlns:a16="http://schemas.microsoft.com/office/drawing/2014/main" id="{FEBC1765-7785-996D-C829-65DAAAAD5A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40622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>
          <a:extLst>
            <a:ext uri="{FF2B5EF4-FFF2-40B4-BE49-F238E27FC236}">
              <a16:creationId xmlns:a16="http://schemas.microsoft.com/office/drawing/2014/main" id="{13863DFF-5BED-6226-6A9A-F9D39820A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>
            <a:extLst>
              <a:ext uri="{FF2B5EF4-FFF2-40B4-BE49-F238E27FC236}">
                <a16:creationId xmlns:a16="http://schemas.microsoft.com/office/drawing/2014/main" id="{F52CBA11-652F-F099-4DD7-810C594B6A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>
            <a:extLst>
              <a:ext uri="{FF2B5EF4-FFF2-40B4-BE49-F238E27FC236}">
                <a16:creationId xmlns:a16="http://schemas.microsoft.com/office/drawing/2014/main" id="{02E1651F-EE3B-12DE-0DDC-622961D170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3001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>
          <a:extLst>
            <a:ext uri="{FF2B5EF4-FFF2-40B4-BE49-F238E27FC236}">
              <a16:creationId xmlns:a16="http://schemas.microsoft.com/office/drawing/2014/main" id="{0CA2367B-34E6-1C6D-994E-63703017E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>
            <a:extLst>
              <a:ext uri="{FF2B5EF4-FFF2-40B4-BE49-F238E27FC236}">
                <a16:creationId xmlns:a16="http://schemas.microsoft.com/office/drawing/2014/main" id="{B6C4CC6E-5780-D1A4-C6C8-FB162F8688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>
            <a:extLst>
              <a:ext uri="{FF2B5EF4-FFF2-40B4-BE49-F238E27FC236}">
                <a16:creationId xmlns:a16="http://schemas.microsoft.com/office/drawing/2014/main" id="{6AD3769E-8A77-71BB-AF0D-36FE4A865B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6202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>
          <a:extLst>
            <a:ext uri="{FF2B5EF4-FFF2-40B4-BE49-F238E27FC236}">
              <a16:creationId xmlns:a16="http://schemas.microsoft.com/office/drawing/2014/main" id="{CC19C7C9-8971-D08E-C93B-F25F012EC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>
            <a:extLst>
              <a:ext uri="{FF2B5EF4-FFF2-40B4-BE49-F238E27FC236}">
                <a16:creationId xmlns:a16="http://schemas.microsoft.com/office/drawing/2014/main" id="{30E7AF5F-2757-BAAD-33AE-5DEAA62A48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>
            <a:extLst>
              <a:ext uri="{FF2B5EF4-FFF2-40B4-BE49-F238E27FC236}">
                <a16:creationId xmlns:a16="http://schemas.microsoft.com/office/drawing/2014/main" id="{F7FE57E8-AF71-E6DC-FB86-6F278888F0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8546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642668FC-7294-A298-1964-B3521EFB0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>
            <a:extLst>
              <a:ext uri="{FF2B5EF4-FFF2-40B4-BE49-F238E27FC236}">
                <a16:creationId xmlns:a16="http://schemas.microsoft.com/office/drawing/2014/main" id="{673091DB-5E65-ABD5-8BF2-D2642B600E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>
            <a:extLst>
              <a:ext uri="{FF2B5EF4-FFF2-40B4-BE49-F238E27FC236}">
                <a16:creationId xmlns:a16="http://schemas.microsoft.com/office/drawing/2014/main" id="{607CA1FB-8477-7B1D-5F21-2DD0E5F4C7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182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AA2DECAE-6FC5-BB1A-72AA-5079D8C3F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>
            <a:extLst>
              <a:ext uri="{FF2B5EF4-FFF2-40B4-BE49-F238E27FC236}">
                <a16:creationId xmlns:a16="http://schemas.microsoft.com/office/drawing/2014/main" id="{52DD701A-16BE-8AA4-8C2B-31103F50C2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>
            <a:extLst>
              <a:ext uri="{FF2B5EF4-FFF2-40B4-BE49-F238E27FC236}">
                <a16:creationId xmlns:a16="http://schemas.microsoft.com/office/drawing/2014/main" id="{59429E21-0C1C-ECD4-2F70-77BD789DAC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2026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>
          <a:extLst>
            <a:ext uri="{FF2B5EF4-FFF2-40B4-BE49-F238E27FC236}">
              <a16:creationId xmlns:a16="http://schemas.microsoft.com/office/drawing/2014/main" id="{9EC6278F-F7C6-C2E5-9DBD-159E81BA1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>
            <a:extLst>
              <a:ext uri="{FF2B5EF4-FFF2-40B4-BE49-F238E27FC236}">
                <a16:creationId xmlns:a16="http://schemas.microsoft.com/office/drawing/2014/main" id="{038A871B-A267-65BB-6FF6-469BCD6269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>
            <a:extLst>
              <a:ext uri="{FF2B5EF4-FFF2-40B4-BE49-F238E27FC236}">
                <a16:creationId xmlns:a16="http://schemas.microsoft.com/office/drawing/2014/main" id="{8FF5DCCB-09F2-9B3C-C948-776422F586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682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>
          <a:extLst>
            <a:ext uri="{FF2B5EF4-FFF2-40B4-BE49-F238E27FC236}">
              <a16:creationId xmlns:a16="http://schemas.microsoft.com/office/drawing/2014/main" id="{2AC7D8C6-5561-AC73-33ED-314006782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>
            <a:extLst>
              <a:ext uri="{FF2B5EF4-FFF2-40B4-BE49-F238E27FC236}">
                <a16:creationId xmlns:a16="http://schemas.microsoft.com/office/drawing/2014/main" id="{BBFE3775-003F-6558-CFBD-00E6863323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>
            <a:extLst>
              <a:ext uri="{FF2B5EF4-FFF2-40B4-BE49-F238E27FC236}">
                <a16:creationId xmlns:a16="http://schemas.microsoft.com/office/drawing/2014/main" id="{396B0672-46B7-AB3F-5D7A-7D7BB643C5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3127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>
          <a:extLst>
            <a:ext uri="{FF2B5EF4-FFF2-40B4-BE49-F238E27FC236}">
              <a16:creationId xmlns:a16="http://schemas.microsoft.com/office/drawing/2014/main" id="{A2E44D6B-4840-AC47-37D5-037D0F3C4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>
            <a:extLst>
              <a:ext uri="{FF2B5EF4-FFF2-40B4-BE49-F238E27FC236}">
                <a16:creationId xmlns:a16="http://schemas.microsoft.com/office/drawing/2014/main" id="{DAC83973-7D0A-F996-5D35-20240156E7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>
            <a:extLst>
              <a:ext uri="{FF2B5EF4-FFF2-40B4-BE49-F238E27FC236}">
                <a16:creationId xmlns:a16="http://schemas.microsoft.com/office/drawing/2014/main" id="{295D492E-FB45-1DCA-50CB-4184A620EC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2331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>
          <a:extLst>
            <a:ext uri="{FF2B5EF4-FFF2-40B4-BE49-F238E27FC236}">
              <a16:creationId xmlns:a16="http://schemas.microsoft.com/office/drawing/2014/main" id="{32728AC2-80AA-8346-8D9E-701B3090E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>
            <a:extLst>
              <a:ext uri="{FF2B5EF4-FFF2-40B4-BE49-F238E27FC236}">
                <a16:creationId xmlns:a16="http://schemas.microsoft.com/office/drawing/2014/main" id="{81195A34-3F0E-1541-23B2-5460CD2078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>
            <a:extLst>
              <a:ext uri="{FF2B5EF4-FFF2-40B4-BE49-F238E27FC236}">
                <a16:creationId xmlns:a16="http://schemas.microsoft.com/office/drawing/2014/main" id="{C5BFC764-31D5-CB73-28D1-5E83B15F03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253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UTM_parameters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dirty="0">
                <a:solidFill>
                  <a:schemeClr val="lt1"/>
                </a:solidFill>
                <a:latin typeface="Roboto Black"/>
                <a:ea typeface="Roboto Black"/>
                <a:sym typeface="Roboto Black"/>
              </a:rPr>
              <a:t>Cool T Shirts Touch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dirty="0">
                <a:solidFill>
                  <a:schemeClr val="lt1"/>
                </a:solidFill>
                <a:latin typeface="Roboto Black"/>
                <a:ea typeface="Roboto Black"/>
                <a:sym typeface="Roboto Black"/>
              </a:rPr>
              <a:t>Attribution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Mapping Customer Journey with Marketing Data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6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6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Parshva Jhaveri</a:t>
            </a:r>
            <a:endParaRPr sz="16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29-01-2025</a:t>
            </a:r>
            <a:endParaRPr sz="16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>
          <a:extLst>
            <a:ext uri="{FF2B5EF4-FFF2-40B4-BE49-F238E27FC236}">
              <a16:creationId xmlns:a16="http://schemas.microsoft.com/office/drawing/2014/main" id="{30F7512C-5625-441F-8D28-834BBCD4C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>
            <a:extLst>
              <a:ext uri="{FF2B5EF4-FFF2-40B4-BE49-F238E27FC236}">
                <a16:creationId xmlns:a16="http://schemas.microsoft.com/office/drawing/2014/main" id="{6C44ED26-C4C9-1B79-E741-CDC02D792E5B}"/>
              </a:ext>
            </a:extLst>
          </p:cNvPr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3.1 Purchases made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>
            <a:extLst>
              <a:ext uri="{FF2B5EF4-FFF2-40B4-BE49-F238E27FC236}">
                <a16:creationId xmlns:a16="http://schemas.microsoft.com/office/drawing/2014/main" id="{E78A3FD3-B388-9BF7-1793-1B12051E4C61}"/>
              </a:ext>
            </a:extLst>
          </p:cNvPr>
          <p:cNvSpPr txBox="1"/>
          <p:nvPr/>
        </p:nvSpPr>
        <p:spPr>
          <a:xfrm>
            <a:off x="177975" y="1201324"/>
            <a:ext cx="4975916" cy="506563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Counts the unique number of visitors who visited the purchase page of the website.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C15EEA-EE9E-68CB-BFF8-C15827A45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76" y="1923959"/>
            <a:ext cx="4975916" cy="10985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18FB7E-F0D9-B8E8-9464-894C5F56C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75" y="3268584"/>
            <a:ext cx="6106160" cy="10953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97866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>
          <a:extLst>
            <a:ext uri="{FF2B5EF4-FFF2-40B4-BE49-F238E27FC236}">
              <a16:creationId xmlns:a16="http://schemas.microsoft.com/office/drawing/2014/main" id="{7FFC6DEB-216F-F7A5-2BD1-6CE34AC4E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>
            <a:extLst>
              <a:ext uri="{FF2B5EF4-FFF2-40B4-BE49-F238E27FC236}">
                <a16:creationId xmlns:a16="http://schemas.microsoft.com/office/drawing/2014/main" id="{1A179CB3-4314-E34F-79B1-CF19A38F8524}"/>
              </a:ext>
            </a:extLst>
          </p:cNvPr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4. Findings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0856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>
          <a:extLst>
            <a:ext uri="{FF2B5EF4-FFF2-40B4-BE49-F238E27FC236}">
              <a16:creationId xmlns:a16="http://schemas.microsoft.com/office/drawing/2014/main" id="{2C4F3C0F-42F3-F5A3-C7FA-589BFC363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>
            <a:extLst>
              <a:ext uri="{FF2B5EF4-FFF2-40B4-BE49-F238E27FC236}">
                <a16:creationId xmlns:a16="http://schemas.microsoft.com/office/drawing/2014/main" id="{19263DAB-D959-55FF-77F2-8618DDF5699E}"/>
              </a:ext>
            </a:extLst>
          </p:cNvPr>
          <p:cNvSpPr txBox="1"/>
          <p:nvPr/>
        </p:nvSpPr>
        <p:spPr>
          <a:xfrm>
            <a:off x="311700" y="300182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4.1 Last touches on purchase page by campaign type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>
            <a:extLst>
              <a:ext uri="{FF2B5EF4-FFF2-40B4-BE49-F238E27FC236}">
                <a16:creationId xmlns:a16="http://schemas.microsoft.com/office/drawing/2014/main" id="{43774ED5-AFC0-52C9-02C2-175FC1F491D1}"/>
              </a:ext>
            </a:extLst>
          </p:cNvPr>
          <p:cNvSpPr txBox="1"/>
          <p:nvPr/>
        </p:nvSpPr>
        <p:spPr>
          <a:xfrm>
            <a:off x="177975" y="1201324"/>
            <a:ext cx="4446924" cy="506563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Let’s find which campaign resulted in the highest number of last touches on the purchase page.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BE0704-91E9-E3A9-35B8-36041BD55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709" y="1201324"/>
            <a:ext cx="3987023" cy="1625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26B002-BD3E-87E4-BAE9-C961523FB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02" y="2013824"/>
            <a:ext cx="3918900" cy="22827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1958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>
          <a:extLst>
            <a:ext uri="{FF2B5EF4-FFF2-40B4-BE49-F238E27FC236}">
              <a16:creationId xmlns:a16="http://schemas.microsoft.com/office/drawing/2014/main" id="{773CA484-A6C4-E929-53A7-F299C72A4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>
            <a:extLst>
              <a:ext uri="{FF2B5EF4-FFF2-40B4-BE49-F238E27FC236}">
                <a16:creationId xmlns:a16="http://schemas.microsoft.com/office/drawing/2014/main" id="{72948BD0-8E79-AD1F-745F-EAF8891CD7CD}"/>
              </a:ext>
            </a:extLst>
          </p:cNvPr>
          <p:cNvSpPr txBox="1"/>
          <p:nvPr/>
        </p:nvSpPr>
        <p:spPr>
          <a:xfrm>
            <a:off x="311700" y="300182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4.2 Actionable insights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hape 316">
            <a:extLst>
              <a:ext uri="{FF2B5EF4-FFF2-40B4-BE49-F238E27FC236}">
                <a16:creationId xmlns:a16="http://schemas.microsoft.com/office/drawing/2014/main" id="{2226255E-949E-449B-CBAE-D6FB0F6DFE12}"/>
              </a:ext>
            </a:extLst>
          </p:cNvPr>
          <p:cNvSpPr txBox="1"/>
          <p:nvPr/>
        </p:nvSpPr>
        <p:spPr>
          <a:xfrm>
            <a:off x="177975" y="1201325"/>
            <a:ext cx="8520600" cy="17214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200" dirty="0">
                <a:latin typeface="Roboto"/>
                <a:ea typeface="Roboto"/>
                <a:cs typeface="Roboto"/>
                <a:sym typeface="Roboto"/>
              </a:rPr>
              <a:t>Cool T Shirts can re-invest in 5 of the 8 existing campaigns. From 4.1 we can clearly see that the top 5 campaigns resulted in the maximum number of </a:t>
            </a:r>
            <a:r>
              <a:rPr lang="en-IN" sz="1200" dirty="0" err="1">
                <a:latin typeface="Roboto"/>
                <a:ea typeface="Roboto"/>
                <a:cs typeface="Roboto"/>
                <a:sym typeface="Roboto"/>
              </a:rPr>
              <a:t>purhcases</a:t>
            </a:r>
            <a:r>
              <a:rPr lang="en-IN" sz="1200" dirty="0"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IN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200" dirty="0">
                <a:latin typeface="Roboto"/>
                <a:ea typeface="Roboto"/>
                <a:cs typeface="Roboto"/>
                <a:sym typeface="Roboto"/>
              </a:rPr>
              <a:t>Consequently, Cool T Shirts should consider re-investing in the following campaigns:</a:t>
            </a:r>
          </a:p>
          <a:p>
            <a:pPr marL="2286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IN" sz="1200" dirty="0">
                <a:latin typeface="Roboto"/>
                <a:ea typeface="Roboto"/>
                <a:cs typeface="Roboto"/>
                <a:sym typeface="Roboto"/>
              </a:rPr>
              <a:t>Weekly-newsletter</a:t>
            </a:r>
          </a:p>
          <a:p>
            <a:pPr marL="2286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IN" sz="1200" dirty="0" err="1">
                <a:latin typeface="Roboto"/>
                <a:ea typeface="Roboto"/>
                <a:cs typeface="Roboto"/>
                <a:sym typeface="Roboto"/>
              </a:rPr>
              <a:t>Retargetting</a:t>
            </a:r>
            <a:r>
              <a:rPr lang="en-IN" sz="1200" dirty="0">
                <a:latin typeface="Roboto"/>
                <a:ea typeface="Roboto"/>
                <a:cs typeface="Roboto"/>
                <a:sym typeface="Roboto"/>
              </a:rPr>
              <a:t>-ad</a:t>
            </a:r>
          </a:p>
          <a:p>
            <a:pPr marL="2286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IN" sz="1200" dirty="0" err="1">
                <a:latin typeface="Roboto"/>
                <a:ea typeface="Roboto"/>
                <a:cs typeface="Roboto"/>
                <a:sym typeface="Roboto"/>
              </a:rPr>
              <a:t>Retargetting</a:t>
            </a:r>
            <a:r>
              <a:rPr lang="en-IN" sz="1200" dirty="0">
                <a:latin typeface="Roboto"/>
                <a:ea typeface="Roboto"/>
                <a:cs typeface="Roboto"/>
                <a:sym typeface="Roboto"/>
              </a:rPr>
              <a:t>-campaign</a:t>
            </a:r>
          </a:p>
          <a:p>
            <a:pPr marL="2286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IN" sz="1200" dirty="0">
                <a:latin typeface="Roboto"/>
                <a:ea typeface="Roboto"/>
                <a:cs typeface="Roboto"/>
                <a:sym typeface="Roboto"/>
              </a:rPr>
              <a:t>Paid-search</a:t>
            </a:r>
          </a:p>
          <a:p>
            <a:pPr marL="2286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endParaRPr lang="en-IN" sz="1200" dirty="0"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IN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IN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2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77513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73E97-06F6-5BB6-B135-95804447A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Appendix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6EC56-DAA8-7F36-DCF0-87F905C2C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2996332"/>
          </a:xfrm>
        </p:spPr>
        <p:txBody>
          <a:bodyPr/>
          <a:lstStyle/>
          <a:p>
            <a:r>
              <a:rPr lang="en-IN" dirty="0"/>
              <a:t>UTM Parameters: Refer to </a:t>
            </a:r>
            <a:r>
              <a:rPr lang="en-IN" dirty="0">
                <a:hlinkClick r:id="rId2"/>
              </a:rPr>
              <a:t>this link </a:t>
            </a:r>
            <a:r>
              <a:rPr lang="en-IN" dirty="0"/>
              <a:t>to learn more.</a:t>
            </a:r>
          </a:p>
          <a:p>
            <a:pPr>
              <a:spcAft>
                <a:spcPts val="800"/>
              </a:spcAft>
            </a:pP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First-touch attribution assigns credit for a conversion to the first interaction a customer has with a brand. It helps identify how customers initially discover a website.</a:t>
            </a:r>
          </a:p>
          <a:p>
            <a:pPr>
              <a:spcAft>
                <a:spcPts val="800"/>
              </a:spcAft>
            </a:pP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Last-touch attribution gives credit to the last interaction before a conversion. It shows how customers are drawn back to a website to make a final purchase.</a:t>
            </a:r>
          </a:p>
          <a:p>
            <a:pPr>
              <a:spcAft>
                <a:spcPts val="800"/>
              </a:spcAft>
            </a:pP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Both methods provide insights into different stages of the customer journey and are used to optimize marketing strategies.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5468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95269"/>
                </a:solidFill>
              </a:rPr>
              <a:t>Table of Contents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1265275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Familiarization with existing data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I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User Journey- First and Last Touches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I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Purchase related data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I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Findings.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Familiarisataion with existing data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E62866F5-028B-9EF1-8585-14B624473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>
            <a:extLst>
              <a:ext uri="{FF2B5EF4-FFF2-40B4-BE49-F238E27FC236}">
                <a16:creationId xmlns:a16="http://schemas.microsoft.com/office/drawing/2014/main" id="{220ED01B-897B-EC9B-7B81-AFA747360CFB}"/>
              </a:ext>
            </a:extLst>
          </p:cNvPr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DB Schema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0270F0-5FCD-3B87-FCBA-D3CB0854D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526" y="1322570"/>
            <a:ext cx="7028033" cy="29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89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E71F44A1-9C71-4A4A-C0A4-6AA6A6225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>
            <a:extLst>
              <a:ext uri="{FF2B5EF4-FFF2-40B4-BE49-F238E27FC236}">
                <a16:creationId xmlns:a16="http://schemas.microsoft.com/office/drawing/2014/main" id="{4BF2D835-1109-63B9-E56B-DFE207AA868E}"/>
              </a:ext>
            </a:extLst>
          </p:cNvPr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1.2 Campaigns and Sources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>
            <a:extLst>
              <a:ext uri="{FF2B5EF4-FFF2-40B4-BE49-F238E27FC236}">
                <a16:creationId xmlns:a16="http://schemas.microsoft.com/office/drawing/2014/main" id="{8F11B23A-C54D-218E-9BB1-6A90D7D51343}"/>
              </a:ext>
            </a:extLst>
          </p:cNvPr>
          <p:cNvSpPr txBox="1"/>
          <p:nvPr/>
        </p:nvSpPr>
        <p:spPr>
          <a:xfrm>
            <a:off x="177975" y="1201325"/>
            <a:ext cx="8520600" cy="1043112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IN" sz="1200" dirty="0">
                <a:latin typeface="Roboto"/>
                <a:ea typeface="Roboto"/>
                <a:cs typeface="Roboto"/>
                <a:sym typeface="Roboto"/>
              </a:rPr>
              <a:t>Using basic queries, I was able to find answers to the below questions:</a:t>
            </a:r>
          </a:p>
          <a:p>
            <a:pPr marL="457200" lvl="1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IN" sz="1200" dirty="0">
                <a:latin typeface="Roboto"/>
                <a:ea typeface="Roboto"/>
                <a:cs typeface="Roboto"/>
                <a:sym typeface="Roboto"/>
              </a:rPr>
              <a:t>How many campaigns and sources exist?</a:t>
            </a:r>
          </a:p>
          <a:p>
            <a:pPr marL="457200" lvl="1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IN" sz="1200" dirty="0">
                <a:latin typeface="Roboto"/>
                <a:ea typeface="Roboto"/>
                <a:cs typeface="Roboto"/>
                <a:sym typeface="Roboto"/>
              </a:rPr>
              <a:t>How many pages exist on the Cool T Shirts Website?</a:t>
            </a:r>
          </a:p>
          <a:p>
            <a:pPr marL="457200" lvl="1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IN" sz="1200" dirty="0">
                <a:latin typeface="Roboto"/>
                <a:ea typeface="Roboto"/>
                <a:cs typeface="Roboto"/>
                <a:sym typeface="Roboto"/>
              </a:rPr>
              <a:t>How are the campaigns and sources related?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023FC-D37D-DDA9-ADFE-E736220F6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42" y="2426868"/>
            <a:ext cx="3608094" cy="5965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D0DD1E-D096-C65E-1D11-EE98EA586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228" y="2428324"/>
            <a:ext cx="3489044" cy="5950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714A3C-5FC6-9EEF-722E-1389595BB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442" y="3123183"/>
            <a:ext cx="3608094" cy="18826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3C5F65-3EC9-78EB-D0E2-F2B1CF81AD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7633" y="3207307"/>
            <a:ext cx="3554640" cy="11995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30648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>
          <a:extLst>
            <a:ext uri="{FF2B5EF4-FFF2-40B4-BE49-F238E27FC236}">
              <a16:creationId xmlns:a16="http://schemas.microsoft.com/office/drawing/2014/main" id="{90BF23D2-EADD-7B91-FBA1-9264DF87D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>
            <a:extLst>
              <a:ext uri="{FF2B5EF4-FFF2-40B4-BE49-F238E27FC236}">
                <a16:creationId xmlns:a16="http://schemas.microsoft.com/office/drawing/2014/main" id="{F54B5A7F-1566-1403-3930-0D9AAB377038}"/>
              </a:ext>
            </a:extLst>
          </p:cNvPr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2. User Journey- First and Last touches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3894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>
          <a:extLst>
            <a:ext uri="{FF2B5EF4-FFF2-40B4-BE49-F238E27FC236}">
              <a16:creationId xmlns:a16="http://schemas.microsoft.com/office/drawing/2014/main" id="{F378985E-5965-6169-F268-4992690C0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>
            <a:extLst>
              <a:ext uri="{FF2B5EF4-FFF2-40B4-BE49-F238E27FC236}">
                <a16:creationId xmlns:a16="http://schemas.microsoft.com/office/drawing/2014/main" id="{E446C10F-ACD4-36F9-F4D0-1D23DBAA8872}"/>
              </a:ext>
            </a:extLst>
          </p:cNvPr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2.1 First touches by campaign type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>
            <a:extLst>
              <a:ext uri="{FF2B5EF4-FFF2-40B4-BE49-F238E27FC236}">
                <a16:creationId xmlns:a16="http://schemas.microsoft.com/office/drawing/2014/main" id="{480307C5-748A-C009-3B25-2340224DC71C}"/>
              </a:ext>
            </a:extLst>
          </p:cNvPr>
          <p:cNvSpPr txBox="1"/>
          <p:nvPr/>
        </p:nvSpPr>
        <p:spPr>
          <a:xfrm>
            <a:off x="177975" y="1201325"/>
            <a:ext cx="4920900" cy="378093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200" dirty="0">
                <a:latin typeface="Roboto"/>
                <a:ea typeface="Roboto"/>
                <a:cs typeface="Roboto"/>
                <a:sym typeface="Roboto"/>
              </a:rPr>
              <a:t>Counts the first touches each campaign generated.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0AF73E-2A04-2F7D-6097-8216F12B8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791308"/>
            <a:ext cx="4597208" cy="15608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5750F0-E155-F924-6AE1-680C97761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511" y="426972"/>
            <a:ext cx="3172792" cy="428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12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>
          <a:extLst>
            <a:ext uri="{FF2B5EF4-FFF2-40B4-BE49-F238E27FC236}">
              <a16:creationId xmlns:a16="http://schemas.microsoft.com/office/drawing/2014/main" id="{1CAE06E3-20F8-F536-31DE-199FCF6F6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>
            <a:extLst>
              <a:ext uri="{FF2B5EF4-FFF2-40B4-BE49-F238E27FC236}">
                <a16:creationId xmlns:a16="http://schemas.microsoft.com/office/drawing/2014/main" id="{E5C433E3-A38C-A910-27C9-6AA69B42C81F}"/>
              </a:ext>
            </a:extLst>
          </p:cNvPr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2.2 Last Touches by campaign type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>
            <a:extLst>
              <a:ext uri="{FF2B5EF4-FFF2-40B4-BE49-F238E27FC236}">
                <a16:creationId xmlns:a16="http://schemas.microsoft.com/office/drawing/2014/main" id="{BDC45082-658E-BC76-1338-5EF8201B70E3}"/>
              </a:ext>
            </a:extLst>
          </p:cNvPr>
          <p:cNvSpPr txBox="1"/>
          <p:nvPr/>
        </p:nvSpPr>
        <p:spPr>
          <a:xfrm>
            <a:off x="177975" y="1201325"/>
            <a:ext cx="4920900" cy="400764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Counts the first touches each campaign generated.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26981D-4D66-4489-6F10-3C64F4813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717" y="568876"/>
            <a:ext cx="3553308" cy="4281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2A14DD-EC64-88BE-492D-326B1FE24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960" y="1831065"/>
            <a:ext cx="4692836" cy="27435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8010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>
          <a:extLst>
            <a:ext uri="{FF2B5EF4-FFF2-40B4-BE49-F238E27FC236}">
              <a16:creationId xmlns:a16="http://schemas.microsoft.com/office/drawing/2014/main" id="{AC5D3C6E-CDC7-ABA8-DAFC-3FF206F60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>
            <a:extLst>
              <a:ext uri="{FF2B5EF4-FFF2-40B4-BE49-F238E27FC236}">
                <a16:creationId xmlns:a16="http://schemas.microsoft.com/office/drawing/2014/main" id="{88E34E80-7284-CEBD-8E91-C482F83CFB04}"/>
              </a:ext>
            </a:extLst>
          </p:cNvPr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3. Purchase related 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584166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314</Words>
  <Application>Microsoft Office PowerPoint</Application>
  <PresentationFormat>On-screen Show (16:9)</PresentationFormat>
  <Paragraphs>47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Roboto Black</vt:lpstr>
      <vt:lpstr>Dosis</vt:lpstr>
      <vt:lpstr>Roboto Thin</vt:lpstr>
      <vt:lpstr>Roboto</vt:lpstr>
      <vt:lpstr>Arial</vt:lpstr>
      <vt:lpstr>Simple Light</vt:lpstr>
      <vt:lpstr>Simple Light</vt:lpstr>
      <vt:lpstr>Simple Light</vt:lpstr>
      <vt:lpstr>PowerPoint Presentation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cp:lastModifiedBy>Parshva Jhaveri</cp:lastModifiedBy>
  <cp:revision>5</cp:revision>
  <dcterms:modified xsi:type="dcterms:W3CDTF">2025-01-29T14:46:27Z</dcterms:modified>
</cp:coreProperties>
</file>